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95" r:id="rId5"/>
    <p:sldId id="259" r:id="rId6"/>
    <p:sldId id="293" r:id="rId7"/>
    <p:sldId id="260" r:id="rId8"/>
    <p:sldId id="261" r:id="rId9"/>
    <p:sldId id="262" r:id="rId10"/>
    <p:sldId id="294" r:id="rId11"/>
    <p:sldId id="263" r:id="rId12"/>
    <p:sldId id="266" r:id="rId13"/>
    <p:sldId id="264" r:id="rId14"/>
    <p:sldId id="272" r:id="rId15"/>
    <p:sldId id="297" r:id="rId16"/>
    <p:sldId id="265" r:id="rId17"/>
    <p:sldId id="268" r:id="rId18"/>
    <p:sldId id="269" r:id="rId19"/>
    <p:sldId id="267" r:id="rId20"/>
    <p:sldId id="299" r:id="rId21"/>
    <p:sldId id="270" r:id="rId22"/>
    <p:sldId id="271" r:id="rId23"/>
  </p:sldIdLst>
  <p:sldSz cx="12192000" cy="6858000"/>
  <p:notesSz cx="7053263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DF188-2156-41B9-BBC9-CE9587CC889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9D31-A5DE-4D37-8D1C-3A942B1F9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681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DF188-2156-41B9-BBC9-CE9587CC889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9D31-A5DE-4D37-8D1C-3A942B1F9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887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DF188-2156-41B9-BBC9-CE9587CC889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9D31-A5DE-4D37-8D1C-3A942B1F9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46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DF188-2156-41B9-BBC9-CE9587CC889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9D31-A5DE-4D37-8D1C-3A942B1F95B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29369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DF188-2156-41B9-BBC9-CE9587CC889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9D31-A5DE-4D37-8D1C-3A942B1F9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1321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DF188-2156-41B9-BBC9-CE9587CC889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9D31-A5DE-4D37-8D1C-3A942B1F9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6400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DF188-2156-41B9-BBC9-CE9587CC889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9D31-A5DE-4D37-8D1C-3A942B1F9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2686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DF188-2156-41B9-BBC9-CE9587CC889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9D31-A5DE-4D37-8D1C-3A942B1F9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3184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DF188-2156-41B9-BBC9-CE9587CC889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9D31-A5DE-4D37-8D1C-3A942B1F9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526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DF188-2156-41B9-BBC9-CE9587CC889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9D31-A5DE-4D37-8D1C-3A942B1F9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61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DF188-2156-41B9-BBC9-CE9587CC889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9D31-A5DE-4D37-8D1C-3A942B1F9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67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DF188-2156-41B9-BBC9-CE9587CC889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9D31-A5DE-4D37-8D1C-3A942B1F9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843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DF188-2156-41B9-BBC9-CE9587CC889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9D31-A5DE-4D37-8D1C-3A942B1F9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914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DF188-2156-41B9-BBC9-CE9587CC889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9D31-A5DE-4D37-8D1C-3A942B1F9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941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DF188-2156-41B9-BBC9-CE9587CC889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9D31-A5DE-4D37-8D1C-3A942B1F9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12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DF188-2156-41B9-BBC9-CE9587CC889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9D31-A5DE-4D37-8D1C-3A942B1F9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644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DF188-2156-41B9-BBC9-CE9587CC889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9D31-A5DE-4D37-8D1C-3A942B1F9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229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4ADF188-2156-41B9-BBC9-CE9587CC889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D9D31-A5DE-4D37-8D1C-3A942B1F9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565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0388B-D69A-4C87-BD11-E249534D9D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4" y="1447800"/>
            <a:ext cx="9063243" cy="3329581"/>
          </a:xfrm>
        </p:spPr>
        <p:txBody>
          <a:bodyPr/>
          <a:lstStyle/>
          <a:p>
            <a:r>
              <a:rPr lang="en-US" sz="5400" dirty="0"/>
              <a:t>Miller’s</a:t>
            </a:r>
            <a:r>
              <a:rPr lang="en-US" dirty="0"/>
              <a:t> </a:t>
            </a:r>
            <a:br>
              <a:rPr lang="en-US" dirty="0"/>
            </a:br>
            <a:r>
              <a:rPr lang="en-US" b="1" dirty="0"/>
              <a:t>Career Accelerator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C7896C-672D-4AD5-B664-1A1A29FAAD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200" dirty="0"/>
              <a:t>$</a:t>
            </a:r>
            <a:r>
              <a:rPr lang="en-US" sz="2200" dirty="0" err="1"/>
              <a:t>UPERCHARGE</a:t>
            </a:r>
            <a:r>
              <a:rPr lang="en-US" sz="2200" dirty="0"/>
              <a:t> YOUR COLLEGE JOURNEY FOR BIG CAREER WINS</a:t>
            </a:r>
          </a:p>
        </p:txBody>
      </p:sp>
    </p:spTree>
    <p:extLst>
      <p:ext uri="{BB962C8B-B14F-4D97-AF65-F5344CB8AC3E}">
        <p14:creationId xmlns:p14="http://schemas.microsoft.com/office/powerpoint/2010/main" val="4099529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61D06-1E6C-4EB7-AC9C-79FFEA53F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2" y="452718"/>
            <a:ext cx="9403742" cy="1400530"/>
          </a:xfrm>
        </p:spPr>
        <p:txBody>
          <a:bodyPr/>
          <a:lstStyle/>
          <a:p>
            <a:r>
              <a:rPr lang="en-US" sz="4400" b="1" dirty="0" err="1"/>
              <a:t>CoPilot</a:t>
            </a:r>
            <a:r>
              <a:rPr lang="en-US" sz="4400" b="1" dirty="0"/>
              <a:t> or </a:t>
            </a:r>
            <a:r>
              <a:rPr lang="en-US" sz="4400" b="1" dirty="0" err="1"/>
              <a:t>ChatGPT</a:t>
            </a:r>
            <a:r>
              <a:rPr lang="en-US" sz="4400" b="1" dirty="0"/>
              <a:t> AI Prompt Example to get you started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D69EF-18EF-4D13-92C1-1268A50FC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990724"/>
            <a:ext cx="8946541" cy="4257675"/>
          </a:xfrm>
        </p:spPr>
        <p:txBody>
          <a:bodyPr/>
          <a:lstStyle/>
          <a:p>
            <a:r>
              <a:rPr lang="en-US" dirty="0"/>
              <a:t>I need your help finding accomplishments to put on my resume. I cannot remember any accomplishments that I had and I need your help discovering what I may have accomplished. I am trying to get jobs related to Supply Chain Management, so accomplishments that could be associated with Supply Chain functions are preferred. Accomplishments should be things that I can quantify numerically such as percent improvements or dollars saved. I recently had a job </a:t>
            </a:r>
            <a:r>
              <a:rPr lang="en-US" dirty="0">
                <a:solidFill>
                  <a:srgbClr val="FFFF00"/>
                </a:solidFill>
              </a:rPr>
              <a:t>[describe your job, where you worked, and what you were responsible for] </a:t>
            </a:r>
            <a:r>
              <a:rPr lang="en-US" dirty="0"/>
              <a:t>Give me a list of potential accomplishments that you think I could have made and may have forgotten about. Describe these accomplishments in Supply Chain related terms, but also make the wording clearly associated with the job role that I described for you. 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61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4AC08-920E-4E9F-9364-278EAEE62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982" y="257409"/>
            <a:ext cx="10130402" cy="1225162"/>
          </a:xfrm>
        </p:spPr>
        <p:txBody>
          <a:bodyPr/>
          <a:lstStyle/>
          <a:p>
            <a:r>
              <a:rPr lang="en-US" sz="3200" b="1" dirty="0"/>
              <a:t>Turn part-time jobs and volunteer work into Supply Chain Management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0354D-22D2-4428-A664-0B7D448FC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294" y="1553592"/>
            <a:ext cx="10528916" cy="5046998"/>
          </a:xfrm>
        </p:spPr>
        <p:txBody>
          <a:bodyPr>
            <a:normAutofit/>
          </a:bodyPr>
          <a:lstStyle/>
          <a:p>
            <a:r>
              <a:rPr lang="en-US" dirty="0"/>
              <a:t>(almost) EVERY job is a Supply Chain Management Job</a:t>
            </a:r>
          </a:p>
          <a:p>
            <a:pPr lvl="1"/>
            <a:r>
              <a:rPr lang="en-US" dirty="0"/>
              <a:t>Supply Chain Management is the “doing” function in a business. </a:t>
            </a:r>
          </a:p>
          <a:p>
            <a:pPr lvl="1"/>
            <a:r>
              <a:rPr lang="en-US" dirty="0"/>
              <a:t>It is likely that whatever you were “doing” in your part-time job or volunteer work was related to Supply Chain Management</a:t>
            </a:r>
          </a:p>
          <a:p>
            <a:pPr lvl="1"/>
            <a:r>
              <a:rPr lang="en-US" dirty="0"/>
              <a:t>Use Supply Chain Management Industry Jargon and Wording to describe your work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DISCLAIMER: Never lie or misrepresent your experiences on a resume</a:t>
            </a:r>
          </a:p>
          <a:p>
            <a:pPr lvl="1"/>
            <a:r>
              <a:rPr lang="en-US" dirty="0"/>
              <a:t>Be honest – and represent yourself the best you can</a:t>
            </a:r>
          </a:p>
          <a:p>
            <a:pPr lvl="1"/>
            <a:r>
              <a:rPr lang="en-US" dirty="0"/>
              <a:t>If you feel uncomfortable with anything – do not include it</a:t>
            </a:r>
          </a:p>
          <a:p>
            <a:pPr lvl="1"/>
            <a:r>
              <a:rPr lang="en-US" dirty="0"/>
              <a:t>Remember – in an interview, you will be asked about each item on your resume: be prepared to be able to talk about your story </a:t>
            </a:r>
          </a:p>
        </p:txBody>
      </p:sp>
    </p:spTree>
    <p:extLst>
      <p:ext uri="{BB962C8B-B14F-4D97-AF65-F5344CB8AC3E}">
        <p14:creationId xmlns:p14="http://schemas.microsoft.com/office/powerpoint/2010/main" val="3888978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4AC08-920E-4E9F-9364-278EAEE62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982" y="257409"/>
            <a:ext cx="10068260" cy="1225162"/>
          </a:xfrm>
        </p:spPr>
        <p:txBody>
          <a:bodyPr/>
          <a:lstStyle/>
          <a:p>
            <a:r>
              <a:rPr lang="en-US" sz="2800" b="1" dirty="0"/>
              <a:t>Use Artificial Intelligence (Microsoft </a:t>
            </a:r>
            <a:r>
              <a:rPr lang="en-US" sz="2800" b="1" dirty="0" err="1"/>
              <a:t>CoPilot</a:t>
            </a:r>
            <a:r>
              <a:rPr lang="en-US" sz="2800" b="1" dirty="0"/>
              <a:t> or </a:t>
            </a:r>
            <a:r>
              <a:rPr lang="en-US" sz="2800" b="1" dirty="0" err="1"/>
              <a:t>ChatGPT</a:t>
            </a:r>
            <a:r>
              <a:rPr lang="en-US" sz="2800" b="1" dirty="0"/>
              <a:t>) to help reword difficult job &amp; volunteer experiences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0354D-22D2-4428-A664-0B7D448FC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294" y="1553592"/>
            <a:ext cx="10528916" cy="504699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Feed your best and most complete description of your job or volunteer experience and your role into </a:t>
            </a:r>
            <a:r>
              <a:rPr lang="en-US" dirty="0" err="1"/>
              <a:t>CoPilot</a:t>
            </a:r>
            <a:r>
              <a:rPr lang="en-US" dirty="0"/>
              <a:t>.</a:t>
            </a:r>
          </a:p>
          <a:p>
            <a:r>
              <a:rPr lang="en-US" dirty="0"/>
              <a:t>Ask for suggestions for creative titles that are related to Supply Chain Management</a:t>
            </a:r>
          </a:p>
          <a:p>
            <a:r>
              <a:rPr lang="en-US" dirty="0"/>
              <a:t>Ask the AI to reword your experiences and tasks into a bullet list of activities that are related to Supply Chain Management</a:t>
            </a:r>
          </a:p>
          <a:p>
            <a:r>
              <a:rPr lang="en-US" dirty="0"/>
              <a:t>Be specific about what you want: a description for a resume that accurately describes your job but also relates the work to Supply Chain Management</a:t>
            </a:r>
          </a:p>
          <a:p>
            <a:r>
              <a:rPr lang="en-US" dirty="0"/>
              <a:t>Don’t forget about accomplishments!</a:t>
            </a:r>
          </a:p>
          <a:p>
            <a:endParaRPr lang="en-US" dirty="0"/>
          </a:p>
          <a:p>
            <a:r>
              <a:rPr lang="en-US" dirty="0"/>
              <a:t>Example: Starbucks Barista</a:t>
            </a:r>
          </a:p>
          <a:p>
            <a:pPr lvl="1"/>
            <a:r>
              <a:rPr lang="en-US" dirty="0"/>
              <a:t>Alternate Job Titles: </a:t>
            </a:r>
          </a:p>
          <a:p>
            <a:pPr lvl="2"/>
            <a:r>
              <a:rPr lang="en-US" dirty="0"/>
              <a:t>Retail Operations Associate</a:t>
            </a:r>
          </a:p>
          <a:p>
            <a:pPr lvl="2"/>
            <a:r>
              <a:rPr lang="en-US" dirty="0"/>
              <a:t>Order Fulfilment Specialist</a:t>
            </a:r>
          </a:p>
          <a:p>
            <a:pPr lvl="1"/>
            <a:r>
              <a:rPr lang="en-US" dirty="0"/>
              <a:t>Alternate Job Task Wording: </a:t>
            </a:r>
          </a:p>
          <a:p>
            <a:pPr lvl="2"/>
            <a:r>
              <a:rPr lang="en-US" dirty="0"/>
              <a:t>Inventory analysis and replenishment</a:t>
            </a:r>
          </a:p>
          <a:p>
            <a:pPr lvl="2"/>
            <a:r>
              <a:rPr lang="en-US" dirty="0"/>
              <a:t>Real-time demand fulfillment</a:t>
            </a:r>
          </a:p>
          <a:p>
            <a:pPr lvl="2"/>
            <a:r>
              <a:rPr lang="en-US" dirty="0"/>
              <a:t>Responsible for last-mile service delivery</a:t>
            </a:r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1D2E97B-1DF7-4D0F-9E41-DDB9B81FA3C4}"/>
              </a:ext>
            </a:extLst>
          </p:cNvPr>
          <p:cNvSpPr txBox="1">
            <a:spLocks/>
          </p:cNvSpPr>
          <p:nvPr/>
        </p:nvSpPr>
        <p:spPr>
          <a:xfrm>
            <a:off x="4989249" y="4534291"/>
            <a:ext cx="6995605" cy="213732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lvl="1"/>
            <a:r>
              <a:rPr lang="en-US" dirty="0"/>
              <a:t>Possible Job Accomplishments:</a:t>
            </a:r>
          </a:p>
          <a:p>
            <a:pPr lvl="2"/>
            <a:r>
              <a:rPr lang="en-US" dirty="0"/>
              <a:t>Contributed to a X% increase in peak hour throughput by optimizing order sequencing</a:t>
            </a:r>
          </a:p>
          <a:p>
            <a:pPr lvl="2"/>
            <a:r>
              <a:rPr lang="en-US" dirty="0"/>
              <a:t>Improved customer satisfaction scores by X%</a:t>
            </a:r>
          </a:p>
          <a:p>
            <a:pPr lvl="2"/>
            <a:r>
              <a:rPr lang="en-US" dirty="0"/>
              <a:t>Reduced product waste by X% through accurate daily forecasting</a:t>
            </a:r>
          </a:p>
          <a:p>
            <a:pPr lvl="2"/>
            <a:r>
              <a:rPr lang="en-US" dirty="0"/>
              <a:t>Accelerated order processing time by X% by streamlining workflows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9507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F6E8B-044B-4705-8418-E58AA5BAB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Certifications, 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3A0C3-A940-45C5-80BB-63A41EFB5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2052918"/>
            <a:ext cx="5244222" cy="4195481"/>
          </a:xfrm>
        </p:spPr>
        <p:txBody>
          <a:bodyPr/>
          <a:lstStyle/>
          <a:p>
            <a:r>
              <a:rPr lang="en-US" dirty="0"/>
              <a:t>External Industry Certifications</a:t>
            </a:r>
          </a:p>
          <a:p>
            <a:r>
              <a:rPr lang="en-US" dirty="0"/>
              <a:t>LinkedIn Learning Courses</a:t>
            </a:r>
          </a:p>
          <a:p>
            <a:pPr lvl="1"/>
            <a:r>
              <a:rPr lang="en-US" dirty="0"/>
              <a:t>Certificate of Completion</a:t>
            </a:r>
          </a:p>
          <a:p>
            <a:pPr lvl="1"/>
            <a:r>
              <a:rPr lang="en-US" dirty="0"/>
              <a:t>Professional Certificates</a:t>
            </a:r>
          </a:p>
          <a:p>
            <a:r>
              <a:rPr lang="en-US" dirty="0"/>
              <a:t>Technology</a:t>
            </a:r>
          </a:p>
          <a:p>
            <a:pPr lvl="1"/>
            <a:r>
              <a:rPr lang="en-US" dirty="0"/>
              <a:t>Software</a:t>
            </a:r>
          </a:p>
          <a:p>
            <a:pPr lvl="1"/>
            <a:r>
              <a:rPr lang="en-US" dirty="0"/>
              <a:t>Data Analysis Skills</a:t>
            </a:r>
          </a:p>
          <a:p>
            <a:r>
              <a:rPr lang="en-US" dirty="0"/>
              <a:t>Languages</a:t>
            </a:r>
          </a:p>
        </p:txBody>
      </p:sp>
    </p:spTree>
    <p:extLst>
      <p:ext uri="{BB962C8B-B14F-4D97-AF65-F5344CB8AC3E}">
        <p14:creationId xmlns:p14="http://schemas.microsoft.com/office/powerpoint/2010/main" val="6103200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03829-0836-49B4-BBBD-C2CB45288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49954"/>
          </a:xfrm>
        </p:spPr>
        <p:txBody>
          <a:bodyPr/>
          <a:lstStyle/>
          <a:p>
            <a:r>
              <a:rPr lang="en-US" b="1" dirty="0"/>
              <a:t>Finishing Touches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EA554-7CCD-49CC-8154-2EBD6BCF2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38" y="1660124"/>
            <a:ext cx="10067278" cy="4588275"/>
          </a:xfrm>
        </p:spPr>
        <p:txBody>
          <a:bodyPr/>
          <a:lstStyle/>
          <a:p>
            <a:r>
              <a:rPr lang="en-US" dirty="0"/>
              <a:t>Share your resumes within groups of friends (such as your </a:t>
            </a:r>
            <a:r>
              <a:rPr lang="en-US" dirty="0" err="1"/>
              <a:t>SPO</a:t>
            </a:r>
            <a:r>
              <a:rPr lang="en-US" dirty="0"/>
              <a:t> Family!)</a:t>
            </a:r>
          </a:p>
          <a:p>
            <a:pPr lvl="1"/>
            <a:r>
              <a:rPr lang="en-US" dirty="0"/>
              <a:t>You’ll learn a lot about what a great resume looks like</a:t>
            </a:r>
          </a:p>
          <a:p>
            <a:r>
              <a:rPr lang="en-US" dirty="0"/>
              <a:t>Show your resume to someone who does not know much about you</a:t>
            </a:r>
          </a:p>
          <a:p>
            <a:pPr lvl="1"/>
            <a:r>
              <a:rPr lang="en-US" dirty="0"/>
              <a:t>Let them look at it for 5 seconds</a:t>
            </a:r>
          </a:p>
          <a:p>
            <a:pPr lvl="1"/>
            <a:r>
              <a:rPr lang="en-US" dirty="0"/>
              <a:t>Ask them what stood out about your resume</a:t>
            </a:r>
          </a:p>
          <a:p>
            <a:pPr lvl="1"/>
            <a:r>
              <a:rPr lang="en-US" dirty="0"/>
              <a:t>Ask them what they think is your most impressive accomplishment</a:t>
            </a:r>
          </a:p>
          <a:p>
            <a:r>
              <a:rPr lang="en-US" dirty="0"/>
              <a:t>Mirror your Resume on your LinkedIn</a:t>
            </a:r>
          </a:p>
          <a:p>
            <a:pPr lvl="1"/>
            <a:r>
              <a:rPr lang="en-US" dirty="0"/>
              <a:t>You have more space on LinkedIn to provide details if you feel that will be helpful</a:t>
            </a:r>
          </a:p>
        </p:txBody>
      </p:sp>
    </p:spTree>
    <p:extLst>
      <p:ext uri="{BB962C8B-B14F-4D97-AF65-F5344CB8AC3E}">
        <p14:creationId xmlns:p14="http://schemas.microsoft.com/office/powerpoint/2010/main" val="4463652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8D48F-0162-48B1-88E1-3BCCE7E3C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D2D17-11BA-4AA2-8A96-49F07EFEC1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C9D2AE-BC9F-4BCA-A8A9-8443E294964C}"/>
              </a:ext>
            </a:extLst>
          </p:cNvPr>
          <p:cNvSpPr txBox="1"/>
          <p:nvPr/>
        </p:nvSpPr>
        <p:spPr>
          <a:xfrm>
            <a:off x="317760" y="335845"/>
            <a:ext cx="9956949" cy="618630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en-US" sz="7200" b="1" dirty="0"/>
          </a:p>
          <a:p>
            <a:r>
              <a:rPr lang="en-US" sz="7200" b="1" dirty="0"/>
              <a:t>Networking</a:t>
            </a:r>
          </a:p>
          <a:p>
            <a:endParaRPr lang="en-US" sz="5400" b="1" dirty="0"/>
          </a:p>
          <a:p>
            <a:endParaRPr lang="en-US" sz="5400" b="1" dirty="0"/>
          </a:p>
          <a:p>
            <a:pPr algn="ctr"/>
            <a:r>
              <a:rPr lang="en-US" sz="4800" i="1" dirty="0"/>
              <a:t>The secret superpower of the most successful job-seekers</a:t>
            </a:r>
          </a:p>
          <a:p>
            <a:pPr algn="ctr"/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7504178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8D87C-0354-4FC7-ABFB-67E00B14B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Networking</a:t>
            </a:r>
            <a:br>
              <a:rPr lang="en-US" dirty="0"/>
            </a:br>
            <a:r>
              <a:rPr lang="en-US" sz="3200" i="1" dirty="0"/>
              <a:t>The hidden secret of a successful job search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6ECA2-4BF5-4884-90C2-CDA6DB368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147" y="1853248"/>
            <a:ext cx="9816222" cy="4552034"/>
          </a:xfrm>
        </p:spPr>
        <p:txBody>
          <a:bodyPr/>
          <a:lstStyle/>
          <a:p>
            <a:r>
              <a:rPr lang="en-US" dirty="0"/>
              <a:t>Job search tasks:</a:t>
            </a:r>
          </a:p>
          <a:p>
            <a:pPr lvl="1"/>
            <a:r>
              <a:rPr lang="en-US" dirty="0"/>
              <a:t>30% Applying for Jobs</a:t>
            </a:r>
          </a:p>
          <a:p>
            <a:pPr lvl="1"/>
            <a:r>
              <a:rPr lang="en-US" dirty="0"/>
              <a:t>10% Updating your Resume and LinkedIn</a:t>
            </a:r>
          </a:p>
          <a:p>
            <a:pPr lvl="1"/>
            <a:r>
              <a:rPr lang="en-US" dirty="0"/>
              <a:t>20% Researching Specific Companies</a:t>
            </a:r>
          </a:p>
          <a:p>
            <a:pPr lvl="1"/>
            <a:r>
              <a:rPr lang="en-US" dirty="0"/>
              <a:t>15% Interviewing</a:t>
            </a:r>
          </a:p>
          <a:p>
            <a:pPr lvl="1"/>
            <a:r>
              <a:rPr lang="en-US" dirty="0"/>
              <a:t>25% Networking</a:t>
            </a:r>
          </a:p>
          <a:p>
            <a:pPr lvl="2"/>
            <a:r>
              <a:rPr lang="en-US" dirty="0"/>
              <a:t>And if you are not interviewing, do more networking</a:t>
            </a:r>
          </a:p>
          <a:p>
            <a:endParaRPr lang="en-US" dirty="0"/>
          </a:p>
          <a:p>
            <a:r>
              <a:rPr lang="en-US" dirty="0"/>
              <a:t>What is Networking? </a:t>
            </a:r>
          </a:p>
          <a:p>
            <a:pPr lvl="1"/>
            <a:r>
              <a:rPr lang="en-US" dirty="0"/>
              <a:t>Networking is simply making Professional Acquaintances and Friends </a:t>
            </a:r>
          </a:p>
        </p:txBody>
      </p:sp>
    </p:spTree>
    <p:extLst>
      <p:ext uri="{BB962C8B-B14F-4D97-AF65-F5344CB8AC3E}">
        <p14:creationId xmlns:p14="http://schemas.microsoft.com/office/powerpoint/2010/main" val="6762734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142E3-3BB7-4148-80F8-E8071A5D0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get started Networking</a:t>
            </a:r>
            <a:br>
              <a:rPr lang="en-US" dirty="0"/>
            </a:br>
            <a:r>
              <a:rPr lang="en-US" dirty="0"/>
              <a:t>       </a:t>
            </a:r>
            <a:r>
              <a:rPr lang="en-US" sz="3200" i="1" dirty="0"/>
              <a:t>(do this every week)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26284-DEEA-4121-8830-C82ADECC40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471" y="2052918"/>
            <a:ext cx="6208430" cy="4352364"/>
          </a:xfrm>
        </p:spPr>
        <p:txBody>
          <a:bodyPr>
            <a:normAutofit/>
          </a:bodyPr>
          <a:lstStyle/>
          <a:p>
            <a:r>
              <a:rPr lang="en-US" dirty="0"/>
              <a:t>Use LinkedIn Search Filters to find exciting people in exciting jobs at exciting companies</a:t>
            </a:r>
          </a:p>
          <a:p>
            <a:pPr lvl="1"/>
            <a:r>
              <a:rPr lang="en-US" dirty="0"/>
              <a:t>Locations</a:t>
            </a:r>
          </a:p>
          <a:p>
            <a:pPr lvl="1"/>
            <a:r>
              <a:rPr lang="en-US" dirty="0"/>
              <a:t>Current Company</a:t>
            </a:r>
          </a:p>
          <a:p>
            <a:pPr lvl="1"/>
            <a:r>
              <a:rPr lang="en-US" dirty="0"/>
              <a:t>All Filters: </a:t>
            </a:r>
          </a:p>
          <a:p>
            <a:pPr lvl="2"/>
            <a:r>
              <a:rPr lang="en-US" dirty="0"/>
              <a:t>Connections of “Bradley Miller”</a:t>
            </a:r>
          </a:p>
          <a:p>
            <a:pPr lvl="2"/>
            <a:r>
              <a:rPr lang="en-US" dirty="0"/>
              <a:t>School: “University of Houston”</a:t>
            </a:r>
          </a:p>
          <a:p>
            <a:pPr lvl="2"/>
            <a:r>
              <a:rPr lang="en-US" dirty="0"/>
              <a:t>School “Bauer College of Business”</a:t>
            </a:r>
          </a:p>
          <a:p>
            <a:pPr lvl="2"/>
            <a:r>
              <a:rPr lang="en-US" dirty="0"/>
              <a:t>Title Keywords</a:t>
            </a:r>
          </a:p>
          <a:p>
            <a:pPr lvl="1"/>
            <a:r>
              <a:rPr lang="en-US" dirty="0"/>
              <a:t>Each Week, send 5 – 15 – 30 connection requests to people YOU find interesting (more is better)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14287B4-DC7F-4218-8341-193EE423AF4C}"/>
              </a:ext>
            </a:extLst>
          </p:cNvPr>
          <p:cNvSpPr txBox="1">
            <a:spLocks/>
          </p:cNvSpPr>
          <p:nvPr/>
        </p:nvSpPr>
        <p:spPr>
          <a:xfrm>
            <a:off x="6241002" y="2505636"/>
            <a:ext cx="5717219" cy="4352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dirty="0"/>
              <a:t>Once Connected:</a:t>
            </a:r>
          </a:p>
          <a:p>
            <a:pPr lvl="1"/>
            <a:r>
              <a:rPr lang="en-US" dirty="0"/>
              <a:t>Send a “Thank You” DM for connecting</a:t>
            </a:r>
          </a:p>
          <a:p>
            <a:pPr lvl="1"/>
            <a:r>
              <a:rPr lang="en-US" dirty="0"/>
              <a:t>After at least a week, send a DM requesting a short, 10-15 minute conversation</a:t>
            </a:r>
          </a:p>
          <a:p>
            <a:pPr lvl="2"/>
            <a:r>
              <a:rPr lang="en-US" dirty="0"/>
              <a:t>Script ideas in my Networking Document</a:t>
            </a:r>
          </a:p>
          <a:p>
            <a:pPr lvl="1"/>
            <a:r>
              <a:rPr lang="en-US" dirty="0"/>
              <a:t>Have a short conversation – focus the conversation on them and their role and their experiences. NOT you.</a:t>
            </a:r>
          </a:p>
          <a:p>
            <a:pPr lvl="1"/>
            <a:r>
              <a:rPr lang="en-US" dirty="0"/>
              <a:t>Limit the conversation to 15 minutes to respect their time. Tell them “thank you.”</a:t>
            </a:r>
          </a:p>
        </p:txBody>
      </p:sp>
    </p:spTree>
    <p:extLst>
      <p:ext uri="{BB962C8B-B14F-4D97-AF65-F5344CB8AC3E}">
        <p14:creationId xmlns:p14="http://schemas.microsoft.com/office/powerpoint/2010/main" val="6483084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35ECD-7049-4488-A1B2-95451155A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23321"/>
          </a:xfrm>
        </p:spPr>
        <p:txBody>
          <a:bodyPr/>
          <a:lstStyle/>
          <a:p>
            <a:r>
              <a:rPr lang="en-US" b="1" dirty="0"/>
              <a:t>How to continue the relationship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B8AB5-7459-46B3-9437-A082E3A4C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623" y="1686758"/>
            <a:ext cx="10280341" cy="4718524"/>
          </a:xfrm>
        </p:spPr>
        <p:txBody>
          <a:bodyPr/>
          <a:lstStyle/>
          <a:p>
            <a:r>
              <a:rPr lang="en-US" dirty="0"/>
              <a:t>Watch their LinkedIn for updates and posts</a:t>
            </a:r>
          </a:p>
          <a:p>
            <a:pPr lvl="1"/>
            <a:r>
              <a:rPr lang="en-US" dirty="0"/>
              <a:t>Engage with their content with likes and thoughtful comments</a:t>
            </a:r>
          </a:p>
          <a:p>
            <a:pPr lvl="1"/>
            <a:r>
              <a:rPr lang="en-US" dirty="0"/>
              <a:t>Send a DM to congratulate or request a conversation to learn more</a:t>
            </a:r>
          </a:p>
          <a:p>
            <a:r>
              <a:rPr lang="en-US" dirty="0"/>
              <a:t>Tell them about your own accomplishments and LinkedIn updates and thank them for giving you inspiration/advice</a:t>
            </a:r>
          </a:p>
          <a:p>
            <a:r>
              <a:rPr lang="en-US" dirty="0"/>
              <a:t>Watch the news for events happening at their company</a:t>
            </a:r>
          </a:p>
          <a:p>
            <a:pPr lvl="1"/>
            <a:r>
              <a:rPr lang="en-US" dirty="0"/>
              <a:t>Send a DM to request a conversation to learn more</a:t>
            </a:r>
          </a:p>
          <a:p>
            <a:r>
              <a:rPr lang="en-US" dirty="0"/>
              <a:t>Share relevant articles or news if it reminded you of them</a:t>
            </a:r>
          </a:p>
          <a:p>
            <a:r>
              <a:rPr lang="en-US" dirty="0"/>
              <a:t>Ask for advice on a specific situation (MAX every 4 – 8 weeks)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338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7A70E-15BC-4941-B91A-C03D4F9C5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Does Networking Really Work?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92718-E434-43F4-AA8C-E445313CE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633492"/>
            <a:ext cx="10433221" cy="4614908"/>
          </a:xfrm>
        </p:spPr>
        <p:txBody>
          <a:bodyPr>
            <a:normAutofit/>
          </a:bodyPr>
          <a:lstStyle/>
          <a:p>
            <a:r>
              <a:rPr lang="en-US" sz="3200" b="1" dirty="0"/>
              <a:t>Jesus Arguelles</a:t>
            </a:r>
          </a:p>
          <a:p>
            <a:pPr lvl="1"/>
            <a:r>
              <a:rPr lang="en-US" sz="2400" dirty="0"/>
              <a:t>First-Gen College Graduate</a:t>
            </a:r>
          </a:p>
          <a:p>
            <a:pPr lvl="1"/>
            <a:r>
              <a:rPr lang="en-US" sz="2400" dirty="0"/>
              <a:t>Bauer Supply Chain Management Major</a:t>
            </a:r>
          </a:p>
          <a:p>
            <a:pPr lvl="1"/>
            <a:r>
              <a:rPr lang="en-US" sz="2400" dirty="0"/>
              <a:t>Six Internships and additional internship offers </a:t>
            </a:r>
          </a:p>
          <a:p>
            <a:pPr lvl="1"/>
            <a:r>
              <a:rPr lang="en-US" sz="2400" dirty="0"/>
              <a:t>Multiple Job Offers Upon Graduation from MAJOR companies</a:t>
            </a:r>
          </a:p>
          <a:p>
            <a:pPr lvl="1"/>
            <a:r>
              <a:rPr lang="en-US" sz="2400" dirty="0"/>
              <a:t>Turned all these offers down for his DREAM job at L'Oréal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https://www.linkedin.com/in/jesusarguelles/ </a:t>
            </a:r>
          </a:p>
          <a:p>
            <a:pPr lvl="1"/>
            <a:r>
              <a:rPr lang="en-US" sz="2400" dirty="0"/>
              <a:t>Regularly posts advice for getting internship and job offers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164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8DA56-E56E-491F-9602-78D861899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284042"/>
            <a:ext cx="9404723" cy="1400530"/>
          </a:xfrm>
        </p:spPr>
        <p:txBody>
          <a:bodyPr/>
          <a:lstStyle/>
          <a:p>
            <a:r>
              <a:rPr lang="en-US" dirty="0"/>
              <a:t>The KEYS to Getting That Amazing Job </a:t>
            </a:r>
            <a:r>
              <a:rPr lang="en-US" sz="2400" dirty="0"/>
              <a:t>(and multiple  job offers) </a:t>
            </a:r>
            <a:r>
              <a:rPr lang="en-US" dirty="0"/>
              <a:t>at Graduation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048A7-6BD6-4EDB-9143-9C8128AB6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0" y="1828801"/>
            <a:ext cx="6980788" cy="4820574"/>
          </a:xfrm>
        </p:spPr>
        <p:txBody>
          <a:bodyPr>
            <a:normAutofit fontScale="77500" lnSpcReduction="20000"/>
          </a:bodyPr>
          <a:lstStyle/>
          <a:p>
            <a:r>
              <a:rPr lang="en-US" sz="3200" b="1" dirty="0"/>
              <a:t>Get MULTIPLE </a:t>
            </a:r>
            <a:r>
              <a:rPr lang="en-US" sz="3200" b="1" dirty="0" err="1"/>
              <a:t>SCM</a:t>
            </a:r>
            <a:r>
              <a:rPr lang="en-US" sz="3200" b="1" dirty="0"/>
              <a:t> Internships</a:t>
            </a:r>
          </a:p>
          <a:p>
            <a:pPr marL="0" indent="0">
              <a:buNone/>
            </a:pPr>
            <a:endParaRPr lang="en-US" sz="2300" dirty="0"/>
          </a:p>
          <a:p>
            <a:r>
              <a:rPr lang="en-US" sz="3200" b="1" dirty="0"/>
              <a:t>Be an ACTIVE member of </a:t>
            </a:r>
            <a:r>
              <a:rPr lang="en-US" sz="3200" b="1" dirty="0" err="1"/>
              <a:t>SPO</a:t>
            </a:r>
            <a:r>
              <a:rPr lang="en-US" sz="3200" b="1" dirty="0"/>
              <a:t>                                                </a:t>
            </a:r>
            <a:r>
              <a:rPr lang="en-US" b="1" dirty="0"/>
              <a:t>(Bauer’s Supply Chain Management Student Organization)</a:t>
            </a:r>
            <a:r>
              <a:rPr lang="en-US" sz="3200" b="1" dirty="0"/>
              <a:t> </a:t>
            </a:r>
          </a:p>
          <a:p>
            <a:pPr lvl="1"/>
            <a:r>
              <a:rPr lang="en-US" sz="2000" dirty="0"/>
              <a:t>Attend as many events and workshops as possible</a:t>
            </a:r>
          </a:p>
          <a:p>
            <a:pPr lvl="1"/>
            <a:r>
              <a:rPr lang="en-US" sz="2000" dirty="0"/>
              <a:t>Participate in BOTH the Mentorship and Family Programs</a:t>
            </a:r>
          </a:p>
          <a:p>
            <a:pPr lvl="1"/>
            <a:r>
              <a:rPr lang="en-US" sz="2000" dirty="0"/>
              <a:t>Volunteer to help with a committee</a:t>
            </a:r>
          </a:p>
          <a:p>
            <a:pPr lvl="1"/>
            <a:r>
              <a:rPr lang="en-US" sz="2000" dirty="0"/>
              <a:t>IDEAL: Be an officer, directing a committee</a:t>
            </a:r>
          </a:p>
          <a:p>
            <a:pPr marL="0" indent="0" algn="ctr">
              <a:buNone/>
            </a:pPr>
            <a:r>
              <a:rPr lang="en-US" sz="2200" b="1" dirty="0"/>
              <a:t>spobauer.org       linktr.ee/</a:t>
            </a:r>
            <a:r>
              <a:rPr lang="en-US" sz="2200" b="1" dirty="0" err="1"/>
              <a:t>spobauer</a:t>
            </a:r>
            <a:endParaRPr lang="en-US" sz="2200" b="1" dirty="0"/>
          </a:p>
          <a:p>
            <a:pPr marL="0" indent="0" algn="ctr">
              <a:buNone/>
            </a:pPr>
            <a:endParaRPr lang="en-US" sz="700" b="1" dirty="0"/>
          </a:p>
          <a:p>
            <a:r>
              <a:rPr lang="en-US" sz="3200" b="1" dirty="0"/>
              <a:t>Have an extensive friend group (network)</a:t>
            </a:r>
          </a:p>
          <a:p>
            <a:pPr lvl="1"/>
            <a:r>
              <a:rPr lang="en-US" sz="2000" dirty="0"/>
              <a:t>Bauer </a:t>
            </a:r>
            <a:r>
              <a:rPr lang="en-US" sz="2000" dirty="0" err="1"/>
              <a:t>SCM</a:t>
            </a:r>
            <a:r>
              <a:rPr lang="en-US" sz="2000" dirty="0"/>
              <a:t> Students</a:t>
            </a:r>
          </a:p>
          <a:p>
            <a:pPr lvl="1"/>
            <a:r>
              <a:rPr lang="en-US" sz="2000" dirty="0"/>
              <a:t>Bauer </a:t>
            </a:r>
            <a:r>
              <a:rPr lang="en-US" sz="2000" dirty="0" err="1"/>
              <a:t>SCM</a:t>
            </a:r>
            <a:r>
              <a:rPr lang="en-US" sz="2000" dirty="0"/>
              <a:t> Alumni</a:t>
            </a:r>
          </a:p>
          <a:p>
            <a:pPr lvl="1"/>
            <a:r>
              <a:rPr lang="en-US" sz="2000" dirty="0" err="1"/>
              <a:t>SCM</a:t>
            </a:r>
            <a:r>
              <a:rPr lang="en-US" sz="2000" dirty="0"/>
              <a:t> Industry Professionals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91A05F4-94E4-4932-A34F-842FB298F7D4}"/>
              </a:ext>
            </a:extLst>
          </p:cNvPr>
          <p:cNvSpPr txBox="1">
            <a:spLocks/>
          </p:cNvSpPr>
          <p:nvPr/>
        </p:nvSpPr>
        <p:spPr>
          <a:xfrm>
            <a:off x="7723573" y="2006354"/>
            <a:ext cx="4101483" cy="472291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sz="3200" b="1" dirty="0"/>
              <a:t>Treat your Job Search like an extra “class”</a:t>
            </a:r>
          </a:p>
          <a:p>
            <a:pPr lvl="1"/>
            <a:r>
              <a:rPr lang="en-US" sz="2100" dirty="0"/>
              <a:t>Schedule a minimum of 3 hours per week</a:t>
            </a:r>
          </a:p>
          <a:p>
            <a:pPr lvl="1"/>
            <a:r>
              <a:rPr lang="en-US" sz="2100" dirty="0"/>
              <a:t>Make time for an additional 2 – 5 hours</a:t>
            </a:r>
          </a:p>
          <a:p>
            <a:pPr lvl="1"/>
            <a:r>
              <a:rPr lang="en-US" sz="2100" dirty="0"/>
              <a:t>Do not skimp </a:t>
            </a:r>
          </a:p>
          <a:p>
            <a:r>
              <a:rPr lang="en-US" sz="3100" b="1" dirty="0"/>
              <a:t>Use ALL your resources:</a:t>
            </a:r>
          </a:p>
          <a:p>
            <a:pPr lvl="1"/>
            <a:r>
              <a:rPr lang="en-US" sz="2100" dirty="0"/>
              <a:t>Bauer Rockwell Center network and Career Fair</a:t>
            </a:r>
          </a:p>
          <a:p>
            <a:pPr lvl="1"/>
            <a:r>
              <a:rPr lang="en-US" sz="2100" dirty="0" err="1"/>
              <a:t>SPO</a:t>
            </a:r>
            <a:r>
              <a:rPr lang="en-US" sz="2100" dirty="0"/>
              <a:t> Networking Events and Career Fair</a:t>
            </a:r>
          </a:p>
          <a:p>
            <a:pPr lvl="1"/>
            <a:r>
              <a:rPr lang="en-US" sz="2100" dirty="0"/>
              <a:t>LinkedIn Networking and Job Postings</a:t>
            </a:r>
          </a:p>
          <a:p>
            <a:pPr lvl="1"/>
            <a:r>
              <a:rPr lang="en-US" sz="2100" dirty="0"/>
              <a:t>Indeed, Glassdoor, ZipRecruiter, Monster Job Postings</a:t>
            </a:r>
          </a:p>
          <a:p>
            <a:pPr lvl="1"/>
            <a:endParaRPr lang="en-US" sz="2100" dirty="0"/>
          </a:p>
          <a:p>
            <a:pPr marL="0" indent="0">
              <a:buFont typeface="Wingdings 3" charset="2"/>
              <a:buNone/>
            </a:pP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20114713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17C99-4CBF-4A48-B222-A2A439A45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35E40-1BE7-4926-A5F4-F63ED98DB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585581-76F9-48FD-8DEF-5B981CD4A8AE}"/>
              </a:ext>
            </a:extLst>
          </p:cNvPr>
          <p:cNvSpPr txBox="1"/>
          <p:nvPr/>
        </p:nvSpPr>
        <p:spPr>
          <a:xfrm>
            <a:off x="239102" y="197346"/>
            <a:ext cx="9956949" cy="646330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en-US" sz="7200" b="1" dirty="0"/>
          </a:p>
          <a:p>
            <a:r>
              <a:rPr lang="en-US" sz="7200" b="1" dirty="0"/>
              <a:t>Being your Best you  in an Interview</a:t>
            </a:r>
          </a:p>
          <a:p>
            <a:endParaRPr lang="en-US" sz="5400" b="1" dirty="0"/>
          </a:p>
          <a:p>
            <a:pPr algn="ctr"/>
            <a:r>
              <a:rPr lang="en-US" sz="4800" i="1" dirty="0"/>
              <a:t>Setting yourself apart </a:t>
            </a:r>
          </a:p>
          <a:p>
            <a:pPr algn="ctr"/>
            <a:r>
              <a:rPr lang="en-US" sz="4800" i="1" dirty="0"/>
              <a:t>from the </a:t>
            </a:r>
            <a:r>
              <a:rPr lang="en-US" sz="4800" i="1" dirty="0" err="1"/>
              <a:t>competion</a:t>
            </a:r>
            <a:endParaRPr lang="en-US" sz="4800" i="1" dirty="0"/>
          </a:p>
          <a:p>
            <a:pPr algn="ctr"/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7852517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9DB0B-15E0-4951-8219-839FA7AC3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89" y="221899"/>
            <a:ext cx="10200442" cy="1056485"/>
          </a:xfrm>
        </p:spPr>
        <p:txBody>
          <a:bodyPr/>
          <a:lstStyle/>
          <a:p>
            <a:r>
              <a:rPr lang="en-US" b="1" dirty="0"/>
              <a:t>Interviewing Overview</a:t>
            </a:r>
            <a:br>
              <a:rPr lang="en-US" b="1" dirty="0"/>
            </a:br>
            <a:r>
              <a:rPr lang="en-US" sz="2000" i="1" dirty="0"/>
              <a:t>Details with questions and sample answers in my Interviewing Advice Handout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D0326-6B20-4033-AB41-248C03ABB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150" y="1482571"/>
            <a:ext cx="10200443" cy="5007005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Know your resume. Know stories related to your resume.</a:t>
            </a:r>
          </a:p>
          <a:p>
            <a:r>
              <a:rPr lang="en-US" b="1" dirty="0"/>
              <a:t>PRACTICE – PRACTICE - PRACTICE:</a:t>
            </a:r>
          </a:p>
          <a:p>
            <a:pPr lvl="1"/>
            <a:r>
              <a:rPr lang="en-US" dirty="0"/>
              <a:t>Use Practice Questions from my Interviewing Handout on spobauer.org </a:t>
            </a:r>
          </a:p>
          <a:p>
            <a:pPr lvl="1"/>
            <a:r>
              <a:rPr lang="en-US" dirty="0"/>
              <a:t>Ask Microsoft </a:t>
            </a:r>
            <a:r>
              <a:rPr lang="en-US" dirty="0" err="1"/>
              <a:t>CoPilot</a:t>
            </a:r>
            <a:r>
              <a:rPr lang="en-US" dirty="0"/>
              <a:t> to give you a Mock-Interview, a Full Simulated Interview, or Targeted Practice for specific question types (</a:t>
            </a:r>
            <a:r>
              <a:rPr lang="en-US" dirty="0" err="1"/>
              <a:t>CoPilot</a:t>
            </a:r>
            <a:r>
              <a:rPr lang="en-US" dirty="0"/>
              <a:t> will give you feedback, too)</a:t>
            </a:r>
          </a:p>
          <a:p>
            <a:pPr lvl="1"/>
            <a:r>
              <a:rPr lang="en-US" dirty="0"/>
              <a:t>Attend Bauer Rockwell Center and </a:t>
            </a:r>
            <a:r>
              <a:rPr lang="en-US" dirty="0" err="1"/>
              <a:t>SPO</a:t>
            </a:r>
            <a:r>
              <a:rPr lang="en-US" dirty="0"/>
              <a:t> Mock Interviews</a:t>
            </a:r>
          </a:p>
          <a:p>
            <a:pPr lvl="1"/>
            <a:r>
              <a:rPr lang="en-US" dirty="0"/>
              <a:t>Attend ALL the Career Fair Events you can possibly attend</a:t>
            </a:r>
          </a:p>
          <a:p>
            <a:pPr lvl="1"/>
            <a:r>
              <a:rPr lang="en-US" dirty="0"/>
              <a:t>Apply for jobs and interview</a:t>
            </a:r>
          </a:p>
          <a:p>
            <a:r>
              <a:rPr lang="en-US" b="1" dirty="0">
                <a:solidFill>
                  <a:srgbClr val="FFFF00"/>
                </a:solidFill>
              </a:rPr>
              <a:t>START</a:t>
            </a:r>
            <a:r>
              <a:rPr lang="en-US" b="1" dirty="0"/>
              <a:t> method for telling a story</a:t>
            </a:r>
          </a:p>
          <a:p>
            <a:pPr marL="457200" lvl="1" indent="0">
              <a:buNone/>
            </a:pPr>
            <a:r>
              <a:rPr lang="en-US" sz="2200" b="1" dirty="0">
                <a:solidFill>
                  <a:srgbClr val="FFFF00"/>
                </a:solidFill>
              </a:rPr>
              <a:t>S</a:t>
            </a:r>
            <a:r>
              <a:rPr lang="en-US" dirty="0"/>
              <a:t>	Situation: Set the scene</a:t>
            </a:r>
          </a:p>
          <a:p>
            <a:pPr marL="457200" lvl="1" indent="0">
              <a:buNone/>
            </a:pPr>
            <a:r>
              <a:rPr lang="en-US" sz="2200" b="1" dirty="0">
                <a:solidFill>
                  <a:srgbClr val="FFFF00"/>
                </a:solidFill>
              </a:rPr>
              <a:t>T</a:t>
            </a:r>
            <a:r>
              <a:rPr lang="en-US" dirty="0"/>
              <a:t>	Task: Describe the challenge and your role and purpose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rgbClr val="FFFF00"/>
                </a:solidFill>
              </a:rPr>
              <a:t>A</a:t>
            </a:r>
            <a:r>
              <a:rPr lang="en-US" dirty="0"/>
              <a:t>	Action: Explain what you did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rgbClr val="FFFF00"/>
                </a:solidFill>
              </a:rPr>
              <a:t>R</a:t>
            </a:r>
            <a:r>
              <a:rPr lang="en-US" dirty="0"/>
              <a:t>	Result: Share the outcome with numerical metrics if possible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rgbClr val="FFFF00"/>
                </a:solidFill>
              </a:rPr>
              <a:t>T</a:t>
            </a:r>
            <a:r>
              <a:rPr lang="en-US" dirty="0"/>
              <a:t>	Takeaway: Share the lesson learned and how you could apply                                      	this knowledge in the company with which you are interviewing</a:t>
            </a:r>
          </a:p>
        </p:txBody>
      </p:sp>
    </p:spTree>
    <p:extLst>
      <p:ext uri="{BB962C8B-B14F-4D97-AF65-F5344CB8AC3E}">
        <p14:creationId xmlns:p14="http://schemas.microsoft.com/office/powerpoint/2010/main" val="8482066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25135-E0AA-4D77-8D25-669003FD9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294" y="195354"/>
            <a:ext cx="9856173" cy="1728881"/>
          </a:xfrm>
        </p:spPr>
        <p:txBody>
          <a:bodyPr/>
          <a:lstStyle/>
          <a:p>
            <a:r>
              <a:rPr lang="en-US" b="1" dirty="0"/>
              <a:t>Take Advantage of Upcoming </a:t>
            </a:r>
            <a:br>
              <a:rPr lang="en-US" b="1" dirty="0"/>
            </a:br>
            <a:r>
              <a:rPr lang="en-US" b="1" dirty="0" err="1"/>
              <a:t>SPO</a:t>
            </a:r>
            <a:r>
              <a:rPr lang="en-US" b="1" dirty="0"/>
              <a:t> And Bauer Events</a:t>
            </a:r>
            <a:br>
              <a:rPr lang="en-US" b="1" dirty="0"/>
            </a:br>
            <a:r>
              <a:rPr lang="en-US" sz="2200" b="1" i="1" dirty="0">
                <a:solidFill>
                  <a:srgbClr val="FFFF00"/>
                </a:solidFill>
              </a:rPr>
              <a:t>Getting Interviews is a Numbers Game: Apply For LOTS of Jobs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E4BAE-BB37-430B-BC65-BCD8CF4BE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294" y="2052918"/>
            <a:ext cx="7590407" cy="4481047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/>
              <a:t>SPO</a:t>
            </a:r>
            <a:r>
              <a:rPr lang="en-US" b="1" dirty="0"/>
              <a:t> Supply Chain Management Student Organization</a:t>
            </a:r>
          </a:p>
          <a:p>
            <a:pPr lvl="1"/>
            <a:r>
              <a:rPr lang="en-US" dirty="0"/>
              <a:t>SPO Career Fair</a:t>
            </a:r>
          </a:p>
          <a:p>
            <a:pPr lvl="1"/>
            <a:r>
              <a:rPr lang="en-US" dirty="0"/>
              <a:t>Student Development Workshops</a:t>
            </a:r>
          </a:p>
          <a:p>
            <a:pPr lvl="1"/>
            <a:r>
              <a:rPr lang="en-US" dirty="0"/>
              <a:t>Career Mixers</a:t>
            </a:r>
          </a:p>
          <a:p>
            <a:pPr lvl="1"/>
            <a:r>
              <a:rPr lang="en-US" dirty="0"/>
              <a:t>General Meetings</a:t>
            </a:r>
          </a:p>
          <a:p>
            <a:r>
              <a:rPr lang="en-US" b="1" dirty="0"/>
              <a:t>Bauer Rockwell Center </a:t>
            </a:r>
          </a:p>
          <a:p>
            <a:pPr lvl="1"/>
            <a:r>
              <a:rPr lang="en-US" dirty="0"/>
              <a:t>Bauer Career Fair</a:t>
            </a:r>
          </a:p>
          <a:p>
            <a:pPr lvl="1"/>
            <a:r>
              <a:rPr lang="en-US" dirty="0"/>
              <a:t>Workshops: Build a Resume, Mock Interviews</a:t>
            </a:r>
          </a:p>
          <a:p>
            <a:pPr lvl="1"/>
            <a:r>
              <a:rPr lang="en-US" dirty="0"/>
              <a:t>Recruiter Meet &amp; Greets</a:t>
            </a:r>
          </a:p>
          <a:p>
            <a:pPr lvl="2"/>
            <a:r>
              <a:rPr lang="en-US" dirty="0"/>
              <a:t>Live Nation Entertainment, Academy Sports, etc.</a:t>
            </a:r>
          </a:p>
          <a:p>
            <a:pPr lvl="1"/>
            <a:r>
              <a:rPr lang="en-US" dirty="0"/>
              <a:t>Free Professional Headshots</a:t>
            </a:r>
          </a:p>
          <a:p>
            <a:r>
              <a:rPr lang="en-US" b="1" dirty="0"/>
              <a:t>Spring Semesters: University of Houston STEM Career Fair</a:t>
            </a:r>
          </a:p>
          <a:p>
            <a:pPr lvl="1"/>
            <a:r>
              <a:rPr lang="en-US" dirty="0" err="1"/>
              <a:t>SCM</a:t>
            </a:r>
            <a:r>
              <a:rPr lang="en-US" dirty="0"/>
              <a:t> is “Engineering Degree or Equivalent”</a:t>
            </a:r>
          </a:p>
        </p:txBody>
      </p:sp>
    </p:spTree>
    <p:extLst>
      <p:ext uri="{BB962C8B-B14F-4D97-AF65-F5344CB8AC3E}">
        <p14:creationId xmlns:p14="http://schemas.microsoft.com/office/powerpoint/2010/main" val="2830105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9EFBB-E022-417C-9096-FED47E17A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254472"/>
            <a:ext cx="9404723" cy="710257"/>
          </a:xfrm>
        </p:spPr>
        <p:txBody>
          <a:bodyPr/>
          <a:lstStyle/>
          <a:p>
            <a:r>
              <a:rPr lang="en-US" b="1" dirty="0"/>
              <a:t>TODAY </a:t>
            </a:r>
            <a:r>
              <a:rPr lang="en-US" sz="2400" b="1" dirty="0"/>
              <a:t>(And where to learn more)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78B37-2330-4FF3-BA62-385C1CF36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171852"/>
            <a:ext cx="8946541" cy="5353235"/>
          </a:xfrm>
        </p:spPr>
        <p:txBody>
          <a:bodyPr>
            <a:normAutofit lnSpcReduction="10000"/>
          </a:bodyPr>
          <a:lstStyle/>
          <a:p>
            <a:r>
              <a:rPr lang="en-US" sz="2800" b="1" dirty="0"/>
              <a:t>Describe the Features of a Great Resume                                                 </a:t>
            </a:r>
            <a:r>
              <a:rPr lang="en-US" dirty="0"/>
              <a:t>(You MUST have a great resume to get an interview and EVERYONE can have a great resume)</a:t>
            </a:r>
          </a:p>
          <a:p>
            <a:endParaRPr lang="en-US" dirty="0"/>
          </a:p>
          <a:p>
            <a:r>
              <a:rPr lang="en-US" sz="2800" b="1" dirty="0"/>
              <a:t>Describe how to do good Networking                                                      </a:t>
            </a:r>
            <a:r>
              <a:rPr lang="en-US" dirty="0"/>
              <a:t>(This is the hidden secret of a successful job search)</a:t>
            </a:r>
          </a:p>
          <a:p>
            <a:endParaRPr lang="en-US" dirty="0"/>
          </a:p>
          <a:p>
            <a:r>
              <a:rPr lang="en-US" sz="2800" b="1" dirty="0"/>
              <a:t>Interviewing Overview                                                                                   </a:t>
            </a:r>
            <a:r>
              <a:rPr lang="en-US" dirty="0"/>
              <a:t>(Some advice … and the best way to gain this skill is to do it!)</a:t>
            </a:r>
          </a:p>
          <a:p>
            <a:pPr marL="0" indent="0" algn="ctr">
              <a:buNone/>
            </a:pPr>
            <a:endParaRPr lang="en-US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FFFF00"/>
                </a:solidFill>
              </a:rPr>
              <a:t>spobauer.org … click on Career Resources and Explore MORE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FFFF00"/>
                </a:solidFill>
              </a:rPr>
              <a:t>Microsoft </a:t>
            </a:r>
            <a:r>
              <a:rPr lang="en-US" b="1" dirty="0" err="1">
                <a:solidFill>
                  <a:srgbClr val="FFFF00"/>
                </a:solidFill>
              </a:rPr>
              <a:t>CoPilot</a:t>
            </a:r>
            <a:r>
              <a:rPr lang="en-US" b="1" dirty="0">
                <a:solidFill>
                  <a:srgbClr val="FFFF00"/>
                </a:solidFill>
              </a:rPr>
              <a:t> … </a:t>
            </a:r>
            <a:r>
              <a:rPr lang="en-US" b="1" dirty="0" err="1">
                <a:solidFill>
                  <a:srgbClr val="FFFF00"/>
                </a:solidFill>
              </a:rPr>
              <a:t>AccessUH</a:t>
            </a:r>
            <a:r>
              <a:rPr lang="en-US" b="1" dirty="0">
                <a:solidFill>
                  <a:srgbClr val="FFFF00"/>
                </a:solidFill>
              </a:rPr>
              <a:t> Login, Click on Microsoft 365 Tile</a:t>
            </a:r>
          </a:p>
          <a:p>
            <a:pPr marL="0" indent="0" algn="ctr">
              <a:buNone/>
            </a:pPr>
            <a:r>
              <a:rPr lang="en-US" b="1" dirty="0" err="1">
                <a:solidFill>
                  <a:srgbClr val="FFFF00"/>
                </a:solidFill>
              </a:rPr>
              <a:t>ChatGPT</a:t>
            </a:r>
            <a:r>
              <a:rPr lang="en-US" b="1" dirty="0">
                <a:solidFill>
                  <a:srgbClr val="FFFF00"/>
                </a:solidFill>
              </a:rPr>
              <a:t> … </a:t>
            </a:r>
            <a:r>
              <a:rPr lang="en-US" b="1" dirty="0" err="1">
                <a:solidFill>
                  <a:srgbClr val="FFFF00"/>
                </a:solidFill>
              </a:rPr>
              <a:t>AccessUH</a:t>
            </a:r>
            <a:r>
              <a:rPr lang="en-US" b="1" dirty="0">
                <a:solidFill>
                  <a:srgbClr val="FFFF00"/>
                </a:solidFill>
              </a:rPr>
              <a:t> Login, Click on </a:t>
            </a:r>
            <a:r>
              <a:rPr lang="en-US" b="1" dirty="0" err="1">
                <a:solidFill>
                  <a:srgbClr val="FFFF00"/>
                </a:solidFill>
              </a:rPr>
              <a:t>ChatGPT</a:t>
            </a:r>
            <a:r>
              <a:rPr lang="en-US" b="1" dirty="0">
                <a:solidFill>
                  <a:srgbClr val="FFFF00"/>
                </a:solidFill>
              </a:rPr>
              <a:t> Tile</a:t>
            </a:r>
          </a:p>
        </p:txBody>
      </p:sp>
    </p:spTree>
    <p:extLst>
      <p:ext uri="{BB962C8B-B14F-4D97-AF65-F5344CB8AC3E}">
        <p14:creationId xmlns:p14="http://schemas.microsoft.com/office/powerpoint/2010/main" val="1663199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15105-89A6-4EE0-A4F9-57BC0C60C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2E191-037B-4419-9A3F-662543A8F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F8EADF-726F-40B0-82BA-0E36C9CD5C3C}"/>
              </a:ext>
            </a:extLst>
          </p:cNvPr>
          <p:cNvSpPr txBox="1"/>
          <p:nvPr/>
        </p:nvSpPr>
        <p:spPr>
          <a:xfrm>
            <a:off x="239102" y="197346"/>
            <a:ext cx="9956949" cy="646330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en-US" sz="7200" b="1" dirty="0"/>
          </a:p>
          <a:p>
            <a:r>
              <a:rPr lang="en-US" sz="7200" b="1" dirty="0"/>
              <a:t>Create a Great Resume</a:t>
            </a:r>
          </a:p>
          <a:p>
            <a:endParaRPr lang="en-US" sz="5400" b="1" dirty="0"/>
          </a:p>
          <a:p>
            <a:pPr algn="ctr"/>
            <a:r>
              <a:rPr lang="en-US" sz="4800" i="1" dirty="0"/>
              <a:t>Get a recruiter’s attention when you are applying for jobs</a:t>
            </a:r>
          </a:p>
          <a:p>
            <a:pPr algn="ctr"/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843403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943D0-8A9F-4274-AB0F-8C95D818D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7911"/>
          </a:xfrm>
        </p:spPr>
        <p:txBody>
          <a:bodyPr/>
          <a:lstStyle/>
          <a:p>
            <a:r>
              <a:rPr lang="en-US" b="1" dirty="0"/>
              <a:t>What is the Purpose of a Resume?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FCC2E-7920-458C-AC4B-3094481C59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260629"/>
            <a:ext cx="8014055" cy="5273336"/>
          </a:xfrm>
        </p:spPr>
        <p:txBody>
          <a:bodyPr>
            <a:normAutofit fontScale="77500" lnSpcReduction="20000"/>
          </a:bodyPr>
          <a:lstStyle/>
          <a:p>
            <a:r>
              <a:rPr lang="en-US" sz="2800" b="1" dirty="0"/>
              <a:t>A great resume will not earn you a job.                              A great resume earns you a phone call.</a:t>
            </a:r>
          </a:p>
          <a:p>
            <a:endParaRPr lang="en-US" sz="2800" dirty="0"/>
          </a:p>
          <a:p>
            <a:r>
              <a:rPr lang="en-US" sz="2800" b="1" dirty="0"/>
              <a:t>You have only 10 – 20 seconds to make                           an impression on your resume:</a:t>
            </a:r>
          </a:p>
          <a:p>
            <a:pPr lvl="1"/>
            <a:r>
              <a:rPr lang="en-US" sz="2000" dirty="0"/>
              <a:t>Every item on your resume must make an impact</a:t>
            </a:r>
          </a:p>
          <a:p>
            <a:pPr lvl="1"/>
            <a:r>
              <a:rPr lang="en-US" sz="2000" dirty="0"/>
              <a:t>The most important things about you must be obvious</a:t>
            </a:r>
          </a:p>
          <a:p>
            <a:pPr lvl="1"/>
            <a:r>
              <a:rPr lang="en-US" sz="2000" dirty="0"/>
              <a:t>EVERYTHING worded to deliver value for the hiring manager</a:t>
            </a:r>
          </a:p>
          <a:p>
            <a:pPr lvl="1"/>
            <a:r>
              <a:rPr lang="en-US" sz="2000" dirty="0"/>
              <a:t>Use bolding, italics, font size, indention to highlight key aspects</a:t>
            </a:r>
          </a:p>
          <a:p>
            <a:endParaRPr lang="en-US" sz="2800" dirty="0"/>
          </a:p>
          <a:p>
            <a:r>
              <a:rPr lang="en-US" sz="2800" b="1" dirty="0"/>
              <a:t>Recommended Sections of a Resume</a:t>
            </a:r>
          </a:p>
          <a:p>
            <a:pPr marL="457200" lvl="1" indent="0">
              <a:buNone/>
            </a:pPr>
            <a:r>
              <a:rPr lang="en-US" sz="2100" dirty="0"/>
              <a:t>About you and your education</a:t>
            </a:r>
          </a:p>
          <a:p>
            <a:pPr marL="457200" lvl="1" indent="0">
              <a:buNone/>
            </a:pPr>
            <a:r>
              <a:rPr lang="en-US" sz="2100" dirty="0"/>
              <a:t>Your Supply Chain Management – Related Experiences</a:t>
            </a:r>
          </a:p>
          <a:p>
            <a:pPr marL="457200" lvl="1" indent="0">
              <a:buNone/>
            </a:pPr>
            <a:r>
              <a:rPr lang="en-US" sz="2100" dirty="0"/>
              <a:t>Certifications, Coursework, Skills</a:t>
            </a:r>
          </a:p>
          <a:p>
            <a:pPr marL="457200" lvl="1" indent="0">
              <a:buNone/>
            </a:pPr>
            <a:r>
              <a:rPr lang="en-US" sz="2100" dirty="0"/>
              <a:t>*See spobauer.org for multiple examples of organization and headings</a:t>
            </a:r>
          </a:p>
          <a:p>
            <a:pPr marL="457200" lvl="1" indent="0">
              <a:buNone/>
            </a:pPr>
            <a:endParaRPr lang="en-US" sz="2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AA1DB85-D9CF-45AF-AB55-ACFB8451DD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602" y="1504647"/>
            <a:ext cx="3474463" cy="4203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034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943D0-8A9F-4274-AB0F-8C95D818D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7911"/>
          </a:xfrm>
        </p:spPr>
        <p:txBody>
          <a:bodyPr/>
          <a:lstStyle/>
          <a:p>
            <a:r>
              <a:rPr lang="en-US" b="1" dirty="0"/>
              <a:t>What is the Purpose of a Resume?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FCC2E-7920-458C-AC4B-3094481C59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260629"/>
            <a:ext cx="8014055" cy="5273336"/>
          </a:xfrm>
        </p:spPr>
        <p:txBody>
          <a:bodyPr>
            <a:normAutofit fontScale="77500" lnSpcReduction="20000"/>
          </a:bodyPr>
          <a:lstStyle/>
          <a:p>
            <a:r>
              <a:rPr lang="en-US" sz="2800" b="1" dirty="0"/>
              <a:t>A great resume will not earn you a job.                              A great resume earns you a phone call.</a:t>
            </a:r>
          </a:p>
          <a:p>
            <a:endParaRPr lang="en-US" sz="2800" dirty="0"/>
          </a:p>
          <a:p>
            <a:r>
              <a:rPr lang="en-US" sz="2800" b="1" dirty="0"/>
              <a:t>You have only 10 – 20 seconds to make                           an impression on your resume:</a:t>
            </a:r>
          </a:p>
          <a:p>
            <a:pPr lvl="1"/>
            <a:r>
              <a:rPr lang="en-US" sz="2000" dirty="0"/>
              <a:t>Every item on your resume must make an impact</a:t>
            </a:r>
          </a:p>
          <a:p>
            <a:pPr lvl="1"/>
            <a:r>
              <a:rPr lang="en-US" sz="2000" dirty="0"/>
              <a:t>The most important things about you must be obvious</a:t>
            </a:r>
          </a:p>
          <a:p>
            <a:pPr lvl="1"/>
            <a:r>
              <a:rPr lang="en-US" sz="2000" dirty="0"/>
              <a:t>EVERYTHING worded to deliver value for the hiring manager</a:t>
            </a:r>
          </a:p>
          <a:p>
            <a:pPr lvl="1"/>
            <a:r>
              <a:rPr lang="en-US" sz="2000" dirty="0"/>
              <a:t>Use bolding, italics, font size, indention to highlight key aspects</a:t>
            </a:r>
          </a:p>
          <a:p>
            <a:endParaRPr lang="en-US" sz="2800" dirty="0"/>
          </a:p>
          <a:p>
            <a:r>
              <a:rPr lang="en-US" sz="2800" b="1" dirty="0"/>
              <a:t>Recommended Sections of a Resume</a:t>
            </a:r>
          </a:p>
          <a:p>
            <a:pPr marL="457200" lvl="1" indent="0">
              <a:buNone/>
            </a:pPr>
            <a:r>
              <a:rPr lang="en-US" sz="2100" dirty="0"/>
              <a:t>About you and your education</a:t>
            </a:r>
          </a:p>
          <a:p>
            <a:pPr marL="457200" lvl="1" indent="0">
              <a:buNone/>
            </a:pPr>
            <a:r>
              <a:rPr lang="en-US" sz="2100" dirty="0"/>
              <a:t>Your Supply Chain Management – Related Experiences</a:t>
            </a:r>
          </a:p>
          <a:p>
            <a:pPr marL="457200" lvl="1" indent="0">
              <a:buNone/>
            </a:pPr>
            <a:r>
              <a:rPr lang="en-US" sz="2100" dirty="0"/>
              <a:t>Certifications, Coursework, Skills</a:t>
            </a:r>
          </a:p>
          <a:p>
            <a:pPr marL="457200" lvl="1" indent="0">
              <a:buNone/>
            </a:pPr>
            <a:r>
              <a:rPr lang="en-US" sz="2100" dirty="0"/>
              <a:t>*See spobauer.org for multiple examples of organization and headings</a:t>
            </a:r>
          </a:p>
          <a:p>
            <a:pPr marL="457200" lvl="1" indent="0">
              <a:buNone/>
            </a:pPr>
            <a:endParaRPr lang="en-US" sz="2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AA1DB85-D9CF-45AF-AB55-ACFB8451DD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602" y="1504647"/>
            <a:ext cx="3474463" cy="4203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582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73F52-F98B-4791-A433-D68CFA664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7911"/>
          </a:xfrm>
        </p:spPr>
        <p:txBody>
          <a:bodyPr/>
          <a:lstStyle/>
          <a:p>
            <a:r>
              <a:rPr lang="en-US" b="1" dirty="0"/>
              <a:t>Resume Header Sections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24E18-D73F-4718-A2D0-E87F5B193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336" y="1340527"/>
            <a:ext cx="9889724" cy="530884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Contact Information</a:t>
            </a:r>
          </a:p>
          <a:p>
            <a:pPr lvl="1"/>
            <a:r>
              <a:rPr lang="en-US" dirty="0"/>
              <a:t>Make it easy for the hiring manager to contact you</a:t>
            </a:r>
          </a:p>
          <a:p>
            <a:r>
              <a:rPr lang="en-US" dirty="0"/>
              <a:t>Objective Statement (Optional)</a:t>
            </a:r>
          </a:p>
          <a:p>
            <a:pPr lvl="1"/>
            <a:r>
              <a:rPr lang="en-US" dirty="0"/>
              <a:t>Focus on what you can do for the hiring manager</a:t>
            </a:r>
          </a:p>
          <a:p>
            <a:pPr lvl="1"/>
            <a:r>
              <a:rPr lang="en-US" dirty="0"/>
              <a:t>Focus on what excites you about supply chain</a:t>
            </a:r>
          </a:p>
          <a:p>
            <a:r>
              <a:rPr lang="en-US" dirty="0"/>
              <a:t>Education / Honors / Awards</a:t>
            </a:r>
          </a:p>
          <a:p>
            <a:pPr lvl="1"/>
            <a:r>
              <a:rPr lang="en-US" dirty="0"/>
              <a:t>Include Degree Concentration Certificates you intend to earn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Customization</a:t>
            </a:r>
          </a:p>
          <a:p>
            <a:pPr lvl="1"/>
            <a:r>
              <a:rPr lang="en-US" dirty="0"/>
              <a:t>If you have lots of honors and awards, you can create a separate section for these.</a:t>
            </a:r>
          </a:p>
          <a:p>
            <a:pPr lvl="1"/>
            <a:r>
              <a:rPr lang="en-US" dirty="0"/>
              <a:t>If you have a GPA you are proud of, include it on your resume. </a:t>
            </a:r>
          </a:p>
          <a:p>
            <a:pPr lvl="1"/>
            <a:r>
              <a:rPr lang="en-US" dirty="0"/>
              <a:t>If your GPA is less than 3.4, either:</a:t>
            </a:r>
          </a:p>
          <a:p>
            <a:pPr lvl="2"/>
            <a:r>
              <a:rPr lang="en-US" dirty="0"/>
              <a:t>Do not include it</a:t>
            </a:r>
          </a:p>
          <a:p>
            <a:pPr lvl="2"/>
            <a:r>
              <a:rPr lang="en-US" dirty="0"/>
              <a:t>Recalculate your SCM Courses GPA if it is higher</a:t>
            </a:r>
          </a:p>
          <a:p>
            <a:pPr lvl="1"/>
            <a:r>
              <a:rPr lang="en-US" dirty="0"/>
              <a:t>If you were working to put yourself through school, include this statement</a:t>
            </a:r>
          </a:p>
          <a:p>
            <a:pPr lvl="1"/>
            <a:r>
              <a:rPr lang="en-US" dirty="0"/>
              <a:t>If you were working full/part time while taking classes, include this statement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3779D2-AEA5-48BC-9932-D2DA780024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1416" y="1260629"/>
            <a:ext cx="5081794" cy="1945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107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C1D0C-8FCD-478B-8346-A27BB151C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013" y="188621"/>
            <a:ext cx="9404723" cy="1321631"/>
          </a:xfrm>
        </p:spPr>
        <p:txBody>
          <a:bodyPr/>
          <a:lstStyle/>
          <a:p>
            <a:r>
              <a:rPr lang="en-US" dirty="0"/>
              <a:t>The Most Important Section:</a:t>
            </a:r>
            <a:br>
              <a:rPr lang="en-US" dirty="0"/>
            </a:br>
            <a:r>
              <a:rPr lang="en-US" sz="3200" b="1" dirty="0"/>
              <a:t>Your Supply Chain Management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E1ADB-CFB0-4507-AD20-8FB0BA7E5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253" y="1510252"/>
            <a:ext cx="7653706" cy="511139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The BEST Experience – REAL Supply Chain Management in a Business</a:t>
            </a:r>
          </a:p>
          <a:p>
            <a:pPr lvl="1"/>
            <a:r>
              <a:rPr lang="en-US" dirty="0"/>
              <a:t>Previous </a:t>
            </a:r>
            <a:r>
              <a:rPr lang="en-US" dirty="0" err="1"/>
              <a:t>SCM</a:t>
            </a:r>
            <a:r>
              <a:rPr lang="en-US" dirty="0"/>
              <a:t> Internships and Co-Ops</a:t>
            </a:r>
          </a:p>
          <a:p>
            <a:pPr lvl="1"/>
            <a:r>
              <a:rPr lang="en-US" dirty="0" err="1"/>
              <a:t>SCM</a:t>
            </a:r>
            <a:r>
              <a:rPr lang="en-US" dirty="0"/>
              <a:t>-Related Jobs: Construction, Manufacturing, Warehouse, Delivery</a:t>
            </a:r>
          </a:p>
          <a:p>
            <a:pPr lvl="2"/>
            <a:r>
              <a:rPr lang="en-US" sz="1400" i="1" dirty="0"/>
              <a:t>Learn More: Matthew Ochoa: https://www.linkedin.com/in/matthew-j-ochoa/</a:t>
            </a:r>
          </a:p>
          <a:p>
            <a:r>
              <a:rPr lang="en-US" dirty="0"/>
              <a:t>Don’t have an Internship or Co-Op? Use </a:t>
            </a:r>
            <a:r>
              <a:rPr lang="en-US" dirty="0" err="1"/>
              <a:t>SCM</a:t>
            </a:r>
            <a:r>
              <a:rPr lang="en-US" dirty="0"/>
              <a:t> Course Projects</a:t>
            </a:r>
          </a:p>
          <a:p>
            <a:r>
              <a:rPr lang="en-US" dirty="0"/>
              <a:t>Don’t have </a:t>
            </a:r>
            <a:r>
              <a:rPr lang="en-US" dirty="0" err="1"/>
              <a:t>SCM</a:t>
            </a:r>
            <a:r>
              <a:rPr lang="en-US" dirty="0"/>
              <a:t> Course Projects? Use any jobs or volunteer experiences you’ve had previously.</a:t>
            </a:r>
          </a:p>
          <a:p>
            <a:endParaRPr lang="en-US" dirty="0"/>
          </a:p>
          <a:p>
            <a:r>
              <a:rPr lang="en-US" dirty="0"/>
              <a:t>Tips and Tricks</a:t>
            </a:r>
          </a:p>
          <a:p>
            <a:pPr lvl="1"/>
            <a:r>
              <a:rPr lang="en-US" dirty="0"/>
              <a:t>Customize the category title to match your experience</a:t>
            </a:r>
          </a:p>
          <a:p>
            <a:pPr lvl="1"/>
            <a:r>
              <a:rPr lang="en-US" dirty="0"/>
              <a:t>Customize your job titles to reflect your job roles</a:t>
            </a:r>
          </a:p>
          <a:p>
            <a:pPr lvl="1"/>
            <a:r>
              <a:rPr lang="en-US" dirty="0"/>
              <a:t>MUST include quantitative achievements and accomplishments</a:t>
            </a:r>
          </a:p>
          <a:p>
            <a:pPr lvl="1"/>
            <a:r>
              <a:rPr lang="en-US" dirty="0"/>
              <a:t>Use the most space on your resume for your most impressive experiences</a:t>
            </a:r>
          </a:p>
          <a:p>
            <a:pPr lvl="1"/>
            <a:r>
              <a:rPr lang="en-US" dirty="0"/>
              <a:t>Avoid just listing “tasks”</a:t>
            </a:r>
          </a:p>
          <a:p>
            <a:pPr lvl="1"/>
            <a:r>
              <a:rPr lang="en-US" dirty="0"/>
              <a:t>Keep text for bullet items on one line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D3F367-70AF-4FF2-ACA1-63C8FDE9FD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2727" y="3650186"/>
            <a:ext cx="4266019" cy="19967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CB46956-7DE1-4184-ABFD-17D04A0764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2728" y="1485900"/>
            <a:ext cx="4266019" cy="201218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3A37CF1-DB66-4D30-856F-9245345D9F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2728" y="5749724"/>
            <a:ext cx="4266019" cy="871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673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886F5-1BBE-456F-B224-BB78FB06E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885" y="248532"/>
            <a:ext cx="10537794" cy="1400530"/>
          </a:xfrm>
        </p:spPr>
        <p:txBody>
          <a:bodyPr/>
          <a:lstStyle/>
          <a:p>
            <a:r>
              <a:rPr lang="en-US" b="1" dirty="0"/>
              <a:t>How to determine your Accomplishments and Achievements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1F8A0-DE34-415E-9ED2-482BBD39C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4" y="1649062"/>
            <a:ext cx="10741980" cy="485827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Internship or Co-Op: </a:t>
            </a:r>
          </a:p>
          <a:p>
            <a:pPr lvl="1"/>
            <a:r>
              <a:rPr lang="en-US" dirty="0"/>
              <a:t>Performance Measurements (for yourself, your business unit, the company as a whole)</a:t>
            </a:r>
          </a:p>
          <a:p>
            <a:pPr lvl="1"/>
            <a:r>
              <a:rPr lang="en-US" dirty="0"/>
              <a:t>Calculate improvements made over the course of your work</a:t>
            </a:r>
          </a:p>
          <a:p>
            <a:r>
              <a:rPr lang="en-US" dirty="0"/>
              <a:t>Estimates of improvements and the impact of accomplishments</a:t>
            </a:r>
          </a:p>
          <a:p>
            <a:r>
              <a:rPr lang="en-US" dirty="0"/>
              <a:t>Reports or Recommendations to Management</a:t>
            </a:r>
          </a:p>
          <a:p>
            <a:pPr lvl="1"/>
            <a:r>
              <a:rPr lang="en-US" dirty="0"/>
              <a:t>Projected Savings or Projected Outcomes are your accomplishments</a:t>
            </a:r>
          </a:p>
          <a:p>
            <a:r>
              <a:rPr lang="en-US" dirty="0"/>
              <a:t>Member of a work group or team:</a:t>
            </a:r>
          </a:p>
          <a:p>
            <a:pPr lvl="1"/>
            <a:r>
              <a:rPr lang="en-US" dirty="0"/>
              <a:t>The Accomplishment of the team is YOUR accomplishment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Need ideas or a creative memory jogger?</a:t>
            </a:r>
          </a:p>
          <a:p>
            <a:pPr lvl="1"/>
            <a:r>
              <a:rPr lang="en-US" dirty="0"/>
              <a:t>Feed everything you can remember about your job into Microsoft </a:t>
            </a:r>
            <a:r>
              <a:rPr lang="en-US" dirty="0" err="1"/>
              <a:t>CoPilot</a:t>
            </a:r>
            <a:r>
              <a:rPr lang="en-US" dirty="0"/>
              <a:t> or </a:t>
            </a:r>
            <a:r>
              <a:rPr lang="en-US" dirty="0" err="1"/>
              <a:t>ChatGPT</a:t>
            </a:r>
            <a:endParaRPr lang="en-US" dirty="0"/>
          </a:p>
          <a:p>
            <a:pPr lvl="1"/>
            <a:r>
              <a:rPr lang="en-US" dirty="0"/>
              <a:t>Ask it to remind you of things that could be considered numerically measurable accomplishments or achievements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9669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648</TotalTime>
  <Words>2092</Words>
  <Application>Microsoft Office PowerPoint</Application>
  <PresentationFormat>Widescreen</PresentationFormat>
  <Paragraphs>246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Century Gothic</vt:lpstr>
      <vt:lpstr>Wingdings 3</vt:lpstr>
      <vt:lpstr>Ion</vt:lpstr>
      <vt:lpstr>Miller’s  Career Accelerator</vt:lpstr>
      <vt:lpstr>The KEYS to Getting That Amazing Job (and multiple  job offers) at Graduation</vt:lpstr>
      <vt:lpstr>TODAY (And where to learn more)</vt:lpstr>
      <vt:lpstr>PowerPoint Presentation</vt:lpstr>
      <vt:lpstr>What is the Purpose of a Resume?</vt:lpstr>
      <vt:lpstr>What is the Purpose of a Resume?</vt:lpstr>
      <vt:lpstr>Resume Header Sections</vt:lpstr>
      <vt:lpstr>The Most Important Section: Your Supply Chain Management Experience</vt:lpstr>
      <vt:lpstr>How to determine your Accomplishments and Achievements</vt:lpstr>
      <vt:lpstr>CoPilot or ChatGPT AI Prompt Example to get you started</vt:lpstr>
      <vt:lpstr>Turn part-time jobs and volunteer work into Supply Chain Management Experience</vt:lpstr>
      <vt:lpstr>Use Artificial Intelligence (Microsoft CoPilot or ChatGPT) to help reword difficult job &amp; volunteer experiences</vt:lpstr>
      <vt:lpstr>Certifications, Skills</vt:lpstr>
      <vt:lpstr>Finishing Touches</vt:lpstr>
      <vt:lpstr>PowerPoint Presentation</vt:lpstr>
      <vt:lpstr>Networking The hidden secret of a successful job search </vt:lpstr>
      <vt:lpstr>How to get started Networking        (do this every week)</vt:lpstr>
      <vt:lpstr>How to continue the relationship </vt:lpstr>
      <vt:lpstr>Does Networking Really Work? </vt:lpstr>
      <vt:lpstr>PowerPoint Presentation</vt:lpstr>
      <vt:lpstr>Interviewing Overview Details with questions and sample answers in my Interviewing Advice Handout </vt:lpstr>
      <vt:lpstr>Take Advantage of Upcoming  SPO And Bauer Events Getting Interviews is a Numbers Game: Apply For LOTS of Jobs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Miller’s  Career Accelerator</dc:title>
  <dc:creator>Miller, Bradley D</dc:creator>
  <cp:lastModifiedBy>Miller, Bradley D</cp:lastModifiedBy>
  <cp:revision>60</cp:revision>
  <cp:lastPrinted>2026-02-06T16:40:28Z</cp:lastPrinted>
  <dcterms:created xsi:type="dcterms:W3CDTF">2025-09-02T19:45:21Z</dcterms:created>
  <dcterms:modified xsi:type="dcterms:W3CDTF">2026-02-06T16:42:06Z</dcterms:modified>
</cp:coreProperties>
</file>