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 Extra-Bold" panose="020B0604020202020204" charset="0"/>
      <p:regular r:id="rId11"/>
    </p:embeddedFont>
    <p:embeddedFont>
      <p:font typeface="Open Sans" panose="020B0604020202020204" charset="0"/>
      <p:regular r:id="rId12"/>
    </p:embeddedFont>
    <p:embeddedFont>
      <p:font typeface="Open Sans Bold" panose="020B0604020202020204" charset="0"/>
      <p:regular r:id="rId13"/>
    </p:embeddedFont>
    <p:embeddedFont>
      <p:font typeface="Open Sans Ligh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70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55" b="-133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448155"/>
            <a:ext cx="18288000" cy="402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15"/>
              </a:lnSpc>
              <a:spcBef>
                <a:spcPct val="0"/>
              </a:spcBef>
            </a:pPr>
            <a:r>
              <a:rPr lang="en-US" sz="8800" dirty="0" err="1">
                <a:solidFill>
                  <a:srgbClr val="5A3F2B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SCM</a:t>
            </a:r>
            <a:r>
              <a:rPr lang="en-US" sz="8800" dirty="0">
                <a:solidFill>
                  <a:srgbClr val="5A3F2B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Pathway Planner: </a:t>
            </a:r>
          </a:p>
          <a:p>
            <a:pPr algn="ctr">
              <a:lnSpc>
                <a:spcPts val="17115"/>
              </a:lnSpc>
              <a:spcBef>
                <a:spcPct val="0"/>
              </a:spcBef>
            </a:pPr>
            <a:r>
              <a:rPr lang="en-US" sz="6000" i="1" dirty="0">
                <a:solidFill>
                  <a:srgbClr val="5A3F2B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Bauer Course Plans to be Job-Ready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64009" y="1355728"/>
            <a:ext cx="1315998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683" dirty="0">
                <a:solidFill>
                  <a:srgbClr val="5A3F2B"/>
                </a:solidFill>
                <a:latin typeface="Open Sans"/>
                <a:ea typeface="Open Sans"/>
                <a:cs typeface="Open Sans"/>
                <a:sym typeface="Open Sans"/>
              </a:rPr>
              <a:t>WELCOME TO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54636-8A2F-417C-82B0-951640E9F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141001"/>
            <a:ext cx="3609108" cy="1353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772401" y="4381500"/>
            <a:ext cx="10515600" cy="5905500"/>
            <a:chOff x="0" y="0"/>
            <a:chExt cx="3668599" cy="20326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68599" cy="2032694"/>
            </a:xfrm>
            <a:custGeom>
              <a:avLst/>
              <a:gdLst/>
              <a:ahLst/>
              <a:cxnLst/>
              <a:rect l="l" t="t" r="r" b="b"/>
              <a:pathLst>
                <a:path w="3668599" h="2032694">
                  <a:moveTo>
                    <a:pt x="0" y="0"/>
                  </a:moveTo>
                  <a:lnTo>
                    <a:pt x="3668599" y="0"/>
                  </a:lnTo>
                  <a:lnTo>
                    <a:pt x="3668599" y="2032694"/>
                  </a:lnTo>
                  <a:lnTo>
                    <a:pt x="0" y="2032694"/>
                  </a:lnTo>
                  <a:close/>
                </a:path>
              </a:pathLst>
            </a:custGeom>
            <a:solidFill>
              <a:srgbClr val="5A3F2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53400" y="5060835"/>
            <a:ext cx="9922509" cy="4805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Designed to give you hands-on learning experience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Courses include curriculum and learning objectives requested by industry professionals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Requires Core 6 classes covering all foundational elements of Supply Chain Management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Encourages valuable Academic Concentration Certificates to enhance your resume.</a:t>
            </a:r>
          </a:p>
          <a:p>
            <a:pPr marL="604513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Courses and sequence are designed to set you up for success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2799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828125" y="962025"/>
            <a:ext cx="6879681" cy="318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>
                <a:solidFill>
                  <a:srgbClr val="5A3F2B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HISTORY OF CURRICULUM DEVELOPMENT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2D2BA-D336-4B41-87D7-B32AF3641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271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7695290"/>
            <a:ext cx="334857" cy="1563010"/>
            <a:chOff x="0" y="0"/>
            <a:chExt cx="505184" cy="23580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BE9A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4857" y="6359070"/>
            <a:ext cx="8809143" cy="211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>
                <a:solidFill>
                  <a:srgbClr val="5A3F2B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CORE 6 (REQUIRED SCM COURSES)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9470" y="5743968"/>
            <a:ext cx="7963123" cy="335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0213" lvl="1" indent="-310106" algn="l">
              <a:lnSpc>
                <a:spcPts val="4021"/>
              </a:lnSpc>
              <a:buFont typeface="Arial"/>
              <a:buChar char="•"/>
            </a:pPr>
            <a:r>
              <a:rPr lang="en-US" sz="2872" b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Pre-requisites for SCM 4000 classes are: </a:t>
            </a:r>
          </a:p>
          <a:p>
            <a:pPr marL="1240426" lvl="2" indent="-413475" algn="l">
              <a:lnSpc>
                <a:spcPts val="4021"/>
              </a:lnSpc>
              <a:buFont typeface="Arial"/>
              <a:buChar char="⚬"/>
            </a:pPr>
            <a:r>
              <a:rPr lang="en-US" sz="2872" b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STAT 3331 – grade of C or higher</a:t>
            </a:r>
          </a:p>
          <a:p>
            <a:pPr marL="1240426" lvl="2" indent="-413475" algn="l">
              <a:lnSpc>
                <a:spcPts val="4021"/>
              </a:lnSpc>
              <a:buFont typeface="Arial"/>
              <a:buChar char="⚬"/>
            </a:pPr>
            <a:r>
              <a:rPr lang="en-US" sz="2872" b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 3301 – grade of C+ or higher</a:t>
            </a:r>
          </a:p>
          <a:p>
            <a:pPr marL="620213" lvl="1" indent="-310106" algn="l">
              <a:lnSpc>
                <a:spcPts val="4021"/>
              </a:lnSpc>
              <a:buFont typeface="Arial"/>
              <a:buChar char="•"/>
            </a:pPr>
            <a:r>
              <a:rPr lang="en-US" sz="2872" b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 six Core classes are required for a degree in SCM</a:t>
            </a:r>
          </a:p>
          <a:p>
            <a:pPr marL="620213" lvl="1" indent="-310106" algn="l">
              <a:lnSpc>
                <a:spcPts val="4021"/>
              </a:lnSpc>
              <a:buFont typeface="Arial"/>
              <a:buChar char="•"/>
            </a:pPr>
            <a:r>
              <a:rPr lang="en-US" sz="2872" b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“Big 3”: SCM 4301, SCM 4330, SCM 4350</a:t>
            </a:r>
          </a:p>
          <a:p>
            <a:pPr algn="l">
              <a:lnSpc>
                <a:spcPts val="2947"/>
              </a:lnSpc>
              <a:spcBef>
                <a:spcPct val="0"/>
              </a:spcBef>
            </a:pPr>
            <a:endParaRPr lang="en-US" sz="2872" b="1">
              <a:solidFill>
                <a:srgbClr val="5A3F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F2267-AFD2-437A-88AC-83B05A62A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44987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3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7695290"/>
            <a:ext cx="334857" cy="1563010"/>
            <a:chOff x="0" y="0"/>
            <a:chExt cx="505184" cy="23580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BE9A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33399" y="114300"/>
            <a:ext cx="17449800" cy="2078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4400" i="1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Supply Chain Management</a:t>
            </a:r>
          </a:p>
          <a:p>
            <a:pPr algn="ctr">
              <a:lnSpc>
                <a:spcPts val="8450"/>
              </a:lnSpc>
            </a:pPr>
            <a:r>
              <a:rPr lang="en-US" sz="5400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ACADEMIC CONCENTRATION CERTIFICATES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1" y="6352880"/>
            <a:ext cx="4505324" cy="3567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Job Titles:</a:t>
            </a:r>
          </a:p>
          <a:p>
            <a:pPr marL="215898" lvl="1">
              <a:lnSpc>
                <a:spcPts val="2799"/>
              </a:lnSpc>
            </a:pP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Procurement, Sourcing, Category Manager, Buyer, Contracts, Supplier Relationship Manager, Materials Management</a:t>
            </a: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b="1" dirty="0" err="1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SCM</a:t>
            </a: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4351 includes two highly recognized case competitions </a:t>
            </a: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b="1" dirty="0" err="1">
                <a:solidFill>
                  <a:srgbClr val="FFFF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SCM</a:t>
            </a:r>
            <a:r>
              <a:rPr lang="en-US" sz="1999" b="1" dirty="0">
                <a:solidFill>
                  <a:srgbClr val="FFFF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4380 uses SAP – the most popular ERP system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1999" b="1" dirty="0">
              <a:solidFill>
                <a:srgbClr val="FFFFFF"/>
              </a:solidFill>
              <a:latin typeface="Open Sans Light Bold"/>
              <a:ea typeface="Open Sans Light Bold"/>
              <a:cs typeface="Open Sans Light Bold"/>
              <a:sym typeface="Open Sans Ligh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010399" y="6352880"/>
            <a:ext cx="4495799" cy="3926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Job Titles:</a:t>
            </a:r>
          </a:p>
          <a:p>
            <a:pPr marL="215898" lvl="1">
              <a:lnSpc>
                <a:spcPts val="2799"/>
              </a:lnSpc>
            </a:pP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ERP Analyst, Systems Analyst, Digital Analyst, </a:t>
            </a:r>
            <a:r>
              <a:rPr lang="en-US" sz="1999" b="1" dirty="0" err="1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SCM</a:t>
            </a: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Analyst, Demand Planning Analyst, Business Intelligence, Forecasting</a:t>
            </a: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b="1" dirty="0" err="1">
                <a:solidFill>
                  <a:srgbClr val="FFFF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SCM</a:t>
            </a:r>
            <a:r>
              <a:rPr lang="en-US" sz="1999" b="1" dirty="0">
                <a:solidFill>
                  <a:srgbClr val="FFFF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4380 uses SAP – the most popular ERP system</a:t>
            </a: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b="1" dirty="0" err="1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SCM</a:t>
            </a: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4385 includes advanced analytical methods used by top companies.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1999" b="1" dirty="0">
              <a:solidFill>
                <a:srgbClr val="FFFFFF"/>
              </a:solidFill>
              <a:latin typeface="Open Sans Light Bold"/>
              <a:ea typeface="Open Sans Light Bold"/>
              <a:cs typeface="Open Sans Light Bold"/>
              <a:sym typeface="Open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06350" y="6352880"/>
            <a:ext cx="4667249" cy="3926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Jobs in Energy/Oil &amp; Gas Industry:</a:t>
            </a:r>
          </a:p>
          <a:p>
            <a:pPr marL="215898" lvl="1">
              <a:lnSpc>
                <a:spcPts val="2799"/>
              </a:lnSpc>
            </a:pP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Exploration, Production, Oilfield Services, Pipelines, Natural Gas, Terminal Operations, Refinery, Lubricants, Renewables, Biofuels</a:t>
            </a:r>
          </a:p>
          <a:p>
            <a:pPr marL="431797" lvl="1" indent="-215899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dirty="0" err="1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SCM</a:t>
            </a: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4302 &amp; FINA 4371 expose you to how these Supply Chains are organized</a:t>
            </a:r>
          </a:p>
          <a:p>
            <a:pPr marL="431797" lvl="1" indent="-215899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dirty="0" err="1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SCM</a:t>
            </a:r>
            <a:r>
              <a:rPr lang="en-US" sz="1999" b="1" dirty="0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4311 is typically offered in the summer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1999" b="1" dirty="0">
              <a:solidFill>
                <a:srgbClr val="FFFFFF"/>
              </a:solidFill>
              <a:latin typeface="Open Sans Light Bold"/>
              <a:ea typeface="Open Sans Light Bold"/>
              <a:cs typeface="Open Sans Light Bold"/>
              <a:sym typeface="Open Sans Light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605DE4-51F7-458F-B0D5-599E5305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24100"/>
            <a:ext cx="4505325" cy="3838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3D2D71-248C-4939-9593-9F7F7B4CB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2324100"/>
            <a:ext cx="4495800" cy="3790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A56458-1433-43AB-85D8-8E5E217D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350" y="2362200"/>
            <a:ext cx="4667250" cy="371475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1C42B4-1A40-4955-AD9C-091FBAF7EAF8}"/>
              </a:ext>
            </a:extLst>
          </p:cNvPr>
          <p:cNvCxnSpPr>
            <a:cxnSpLocks/>
          </p:cNvCxnSpPr>
          <p:nvPr/>
        </p:nvCxnSpPr>
        <p:spPr>
          <a:xfrm flipV="1">
            <a:off x="5029201" y="8476796"/>
            <a:ext cx="2209799" cy="781504"/>
          </a:xfrm>
          <a:prstGeom prst="straightConnector1">
            <a:avLst/>
          </a:prstGeom>
          <a:ln w="698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88952" y="5096129"/>
            <a:ext cx="16863379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5A3F2B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RECOMMENDED COURSE SEQUENCE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6057900"/>
            <a:ext cx="18026931" cy="302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0213" lvl="1" indent="-310106" algn="l">
              <a:lnSpc>
                <a:spcPts val="4021"/>
              </a:lnSpc>
              <a:buFont typeface="Arial"/>
              <a:buChar char="•"/>
            </a:pP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Prerequisites for </a:t>
            </a: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Majors: STATS 3331 &amp; </a:t>
            </a: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3301 [Taught in Fall, Spring, and Summer]</a:t>
            </a:r>
          </a:p>
          <a:p>
            <a:pPr marL="620213" lvl="1" indent="-310106" algn="l">
              <a:lnSpc>
                <a:spcPts val="4021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4330 (Business Modeling using Excel) is always taken in your first “in-major” semester to give you foundational analytics skills used in future courses.</a:t>
            </a:r>
          </a:p>
          <a:p>
            <a:pPr marL="620213" lvl="1" indent="-310106" algn="l">
              <a:lnSpc>
                <a:spcPts val="4021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4350 is a prerequisite of </a:t>
            </a: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4351 and is encouraged to be taken with </a:t>
            </a: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4301 and 4330.</a:t>
            </a:r>
          </a:p>
          <a:p>
            <a:pPr marL="620213" lvl="1" indent="-310106" algn="l">
              <a:lnSpc>
                <a:spcPts val="4021"/>
              </a:lnSpc>
              <a:buFont typeface="Arial"/>
              <a:buChar char="•"/>
            </a:pP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If you are obtaining a Strategic Sourcing certificate, </a:t>
            </a: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4351 is recommended to be taken in Semester 4.</a:t>
            </a:r>
          </a:p>
          <a:p>
            <a:pPr marL="620213" lvl="1" indent="-310106" algn="l">
              <a:lnSpc>
                <a:spcPts val="4021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4362 is a pre-requisite/co-requisite for </a:t>
            </a:r>
            <a:r>
              <a:rPr lang="en-US" sz="2400" b="1" dirty="0" err="1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SCM</a:t>
            </a:r>
            <a:r>
              <a:rPr lang="en-US" sz="2400" b="1" dirty="0">
                <a:solidFill>
                  <a:srgbClr val="5A3F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4380. It is recommended to take both classes in Semester 3.</a:t>
            </a:r>
            <a:endParaRPr lang="en-US" sz="2872" b="1" dirty="0">
              <a:solidFill>
                <a:srgbClr val="5A3F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65B35-C213-4E4F-92D3-027618C6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51852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375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Open Sans Light Bold</vt:lpstr>
      <vt:lpstr>Arial</vt:lpstr>
      <vt:lpstr>Open Sans</vt:lpstr>
      <vt:lpstr>Calibri</vt:lpstr>
      <vt:lpstr>Montserrat Extra-Bold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Wayhan 101 + A-Z slides updated</dc:title>
  <dc:creator>Miller, Bradley D</dc:creator>
  <cp:lastModifiedBy>Miller, Bradley D</cp:lastModifiedBy>
  <cp:revision>9</cp:revision>
  <dcterms:created xsi:type="dcterms:W3CDTF">2006-08-16T00:00:00Z</dcterms:created>
  <dcterms:modified xsi:type="dcterms:W3CDTF">2025-10-14T00:05:48Z</dcterms:modified>
  <dc:identifier>DAFfpDfcq-w</dc:identifier>
</cp:coreProperties>
</file>